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  <a:srgbClr val="3333FF"/>
    <a:srgbClr val="CC0000"/>
    <a:srgbClr val="33CC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1EDDE-680F-4B2B-B467-8137483F90B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BA91A-2804-4B4C-A130-D0AA0A4412E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B434-5A63-4A99-9867-95D8D2AB4AA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748F-5A41-485D-A102-13D9B470301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D8D0D-CCCD-4B7F-8183-7E26E0F45BE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B0DB5-B524-42DD-A7F2-97EEBF88903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E93F-DC97-494E-89DE-D9A74421774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C48B8-2BD7-46F4-B3AE-B2F6884FC12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4B6BA-A296-4899-BFC3-F43E6AA33FD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960C4-9F8B-482F-957E-3E3463F7677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C1F27-B97A-41A5-A63D-1C0DEBE34D5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865AC7-339D-4158-95A1-2345D3F4FFA6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WordArt 17" descr="Keskeny függőleges"/>
          <p:cNvSpPr>
            <a:spLocks noChangeArrowheads="1" noChangeShapeType="1" noTextEdit="1"/>
          </p:cNvSpPr>
          <p:nvPr/>
        </p:nvSpPr>
        <p:spPr bwMode="auto">
          <a:xfrm rot="-1105698">
            <a:off x="2195513" y="3068638"/>
            <a:ext cx="5545137" cy="14446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hu-H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Húsvétvárás</a:t>
            </a:r>
          </a:p>
        </p:txBody>
      </p:sp>
      <p:pic>
        <p:nvPicPr>
          <p:cNvPr id="2069" name="Picture 21" descr="ANd9GcQFl26n6K0qSihGvivPkN6ALMjEfLWKN4vZ8RytmdUJ0wUYfcZZ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2625725" cy="2660650"/>
          </a:xfrm>
          <a:prstGeom prst="rect">
            <a:avLst/>
          </a:prstGeom>
          <a:noFill/>
        </p:spPr>
      </p:pic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5364163" y="5805488"/>
            <a:ext cx="3241675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Jászkisér, 2011. 04. 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 descr="Papírzsák"/>
          <p:cNvSpPr>
            <a:spLocks noChangeArrowheads="1" noChangeShapeType="1" noTextEdit="1"/>
          </p:cNvSpPr>
          <p:nvPr/>
        </p:nvSpPr>
        <p:spPr bwMode="auto">
          <a:xfrm>
            <a:off x="3132138" y="3213100"/>
            <a:ext cx="287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Tojásfestés</a:t>
            </a:r>
          </a:p>
        </p:txBody>
      </p:sp>
      <p:pic>
        <p:nvPicPr>
          <p:cNvPr id="18437" name="Picture 5" descr="CIMG8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2322513" cy="3095625"/>
          </a:xfrm>
          <a:prstGeom prst="rect">
            <a:avLst/>
          </a:prstGeom>
          <a:noFill/>
        </p:spPr>
      </p:pic>
      <p:pic>
        <p:nvPicPr>
          <p:cNvPr id="18438" name="Picture 6" descr="CIMG8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2519362" cy="1889125"/>
          </a:xfrm>
          <a:prstGeom prst="rect">
            <a:avLst/>
          </a:prstGeom>
          <a:noFill/>
        </p:spPr>
      </p:pic>
      <p:pic>
        <p:nvPicPr>
          <p:cNvPr id="18439" name="Picture 7" descr="CIMG85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76250"/>
            <a:ext cx="2376488" cy="1782763"/>
          </a:xfrm>
          <a:prstGeom prst="rect">
            <a:avLst/>
          </a:prstGeom>
          <a:noFill/>
        </p:spPr>
      </p:pic>
      <p:pic>
        <p:nvPicPr>
          <p:cNvPr id="18440" name="Picture 8" descr="CIMG85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33375"/>
            <a:ext cx="2916238" cy="2187575"/>
          </a:xfrm>
          <a:prstGeom prst="rect">
            <a:avLst/>
          </a:prstGeom>
          <a:noFill/>
        </p:spPr>
      </p:pic>
      <p:pic>
        <p:nvPicPr>
          <p:cNvPr id="18441" name="Picture 9" descr="CIMG86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365625"/>
            <a:ext cx="3024188" cy="2268538"/>
          </a:xfrm>
          <a:prstGeom prst="rect">
            <a:avLst/>
          </a:prstGeom>
          <a:noFill/>
        </p:spPr>
      </p:pic>
      <p:pic>
        <p:nvPicPr>
          <p:cNvPr id="18442" name="Picture 10" descr="CIMG85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3644900"/>
            <a:ext cx="2628900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IMG8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060575"/>
            <a:ext cx="3959225" cy="2970213"/>
          </a:xfrm>
          <a:prstGeom prst="rect">
            <a:avLst/>
          </a:prstGeom>
          <a:noFill/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3960812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hu-H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Munkáink:</a:t>
            </a:r>
          </a:p>
        </p:txBody>
      </p:sp>
      <p:pic>
        <p:nvPicPr>
          <p:cNvPr id="19461" name="Picture 5" descr="CIMG8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27897">
            <a:off x="161925" y="1862138"/>
            <a:ext cx="3024187" cy="2268538"/>
          </a:xfrm>
          <a:prstGeom prst="rect">
            <a:avLst/>
          </a:prstGeom>
          <a:noFill/>
        </p:spPr>
      </p:pic>
      <p:pic>
        <p:nvPicPr>
          <p:cNvPr id="19462" name="Picture 6" descr="CIMG86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1626">
            <a:off x="611188" y="4652963"/>
            <a:ext cx="2303462" cy="1728787"/>
          </a:xfrm>
          <a:prstGeom prst="rect">
            <a:avLst/>
          </a:prstGeom>
          <a:noFill/>
        </p:spPr>
      </p:pic>
      <p:pic>
        <p:nvPicPr>
          <p:cNvPr id="19464" name="Picture 8" descr="CIMG86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908050"/>
            <a:ext cx="2393950" cy="3192463"/>
          </a:xfrm>
          <a:prstGeom prst="rect">
            <a:avLst/>
          </a:prstGeom>
          <a:noFill/>
        </p:spPr>
      </p:pic>
      <p:pic>
        <p:nvPicPr>
          <p:cNvPr id="19465" name="Picture 9" descr="CIMG86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508500"/>
            <a:ext cx="2735262" cy="2051050"/>
          </a:xfrm>
          <a:prstGeom prst="rect">
            <a:avLst/>
          </a:prstGeom>
          <a:noFill/>
        </p:spPr>
      </p:pic>
      <p:pic>
        <p:nvPicPr>
          <p:cNvPr id="19466" name="Picture 10" descr="CIMG86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188913"/>
            <a:ext cx="1944687" cy="2592387"/>
          </a:xfrm>
          <a:prstGeom prst="rect">
            <a:avLst/>
          </a:prstGeom>
          <a:noFill/>
        </p:spPr>
      </p:pic>
      <p:pic>
        <p:nvPicPr>
          <p:cNvPr id="19467" name="Picture 11" descr="CIMG86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3573463"/>
            <a:ext cx="2268537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088355" y="2961481"/>
            <a:ext cx="5903912" cy="7905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hu-H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Munkáink</a:t>
            </a:r>
          </a:p>
        </p:txBody>
      </p:sp>
      <p:pic>
        <p:nvPicPr>
          <p:cNvPr id="20485" name="Picture 5" descr="CIMG8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0350"/>
            <a:ext cx="2268538" cy="3024188"/>
          </a:xfrm>
          <a:prstGeom prst="rect">
            <a:avLst/>
          </a:prstGeom>
          <a:noFill/>
        </p:spPr>
      </p:pic>
      <p:pic>
        <p:nvPicPr>
          <p:cNvPr id="20486" name="Picture 6" descr="CIMG8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60350"/>
            <a:ext cx="2268538" cy="3024188"/>
          </a:xfrm>
          <a:prstGeom prst="rect">
            <a:avLst/>
          </a:prstGeom>
          <a:noFill/>
        </p:spPr>
      </p:pic>
      <p:pic>
        <p:nvPicPr>
          <p:cNvPr id="20488" name="Picture 8" descr="CIMG8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789363"/>
            <a:ext cx="3527425" cy="2646362"/>
          </a:xfrm>
          <a:prstGeom prst="rect">
            <a:avLst/>
          </a:prstGeom>
          <a:noFill/>
        </p:spPr>
      </p:pic>
      <p:pic>
        <p:nvPicPr>
          <p:cNvPr id="20489" name="Picture 9" descr="CIMG86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60350"/>
            <a:ext cx="2268537" cy="3024188"/>
          </a:xfrm>
          <a:prstGeom prst="rect">
            <a:avLst/>
          </a:prstGeom>
          <a:noFill/>
        </p:spPr>
      </p:pic>
      <p:pic>
        <p:nvPicPr>
          <p:cNvPr id="20490" name="Picture 10" descr="CIMG86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500438"/>
            <a:ext cx="2212975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195513" y="2997200"/>
            <a:ext cx="41052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Teremdíszítés</a:t>
            </a:r>
          </a:p>
        </p:txBody>
      </p:sp>
      <p:pic>
        <p:nvPicPr>
          <p:cNvPr id="21509" name="Picture 5" descr="CIMG8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292600"/>
            <a:ext cx="2952750" cy="2216150"/>
          </a:xfrm>
          <a:prstGeom prst="rect">
            <a:avLst/>
          </a:prstGeom>
          <a:noFill/>
        </p:spPr>
      </p:pic>
      <p:pic>
        <p:nvPicPr>
          <p:cNvPr id="21510" name="Picture 6" descr="CIMG8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92600"/>
            <a:ext cx="2987675" cy="2241550"/>
          </a:xfrm>
          <a:prstGeom prst="rect">
            <a:avLst/>
          </a:prstGeom>
          <a:noFill/>
        </p:spPr>
      </p:pic>
      <p:pic>
        <p:nvPicPr>
          <p:cNvPr id="21511" name="Picture 7" descr="CIMG86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549275"/>
            <a:ext cx="1590675" cy="3040063"/>
          </a:xfrm>
          <a:prstGeom prst="rect">
            <a:avLst/>
          </a:prstGeom>
          <a:noFill/>
        </p:spPr>
      </p:pic>
      <p:pic>
        <p:nvPicPr>
          <p:cNvPr id="21512" name="Picture 8" descr="CIMG86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60350"/>
            <a:ext cx="2881313" cy="2560638"/>
          </a:xfrm>
          <a:prstGeom prst="rect">
            <a:avLst/>
          </a:prstGeom>
          <a:noFill/>
        </p:spPr>
      </p:pic>
      <p:pic>
        <p:nvPicPr>
          <p:cNvPr id="21513" name="Picture 9" descr="CIMG86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4813"/>
            <a:ext cx="2363788" cy="2517775"/>
          </a:xfrm>
          <a:prstGeom prst="rect">
            <a:avLst/>
          </a:prstGeom>
          <a:noFill/>
        </p:spPr>
      </p:pic>
      <p:pic>
        <p:nvPicPr>
          <p:cNvPr id="21514" name="Picture 10" descr="CIMG86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508500"/>
            <a:ext cx="2305050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IMG84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557338"/>
            <a:ext cx="3240088" cy="2700337"/>
          </a:xfrm>
          <a:prstGeom prst="rect">
            <a:avLst/>
          </a:prstGeom>
          <a:noFill/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5705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Délután folyamán </a:t>
            </a:r>
          </a:p>
          <a:p>
            <a:pPr algn="ctr"/>
            <a:r>
              <a:rPr lang="hu-H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készült képek:</a:t>
            </a:r>
          </a:p>
        </p:txBody>
      </p:sp>
      <p:pic>
        <p:nvPicPr>
          <p:cNvPr id="22533" name="Picture 5" descr="CIMG8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2343150" cy="3095625"/>
          </a:xfrm>
          <a:prstGeom prst="rect">
            <a:avLst/>
          </a:prstGeom>
          <a:noFill/>
        </p:spPr>
      </p:pic>
      <p:pic>
        <p:nvPicPr>
          <p:cNvPr id="22534" name="Picture 6" descr="CIMG84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789363"/>
            <a:ext cx="2511425" cy="2665412"/>
          </a:xfrm>
          <a:prstGeom prst="rect">
            <a:avLst/>
          </a:prstGeom>
          <a:noFill/>
        </p:spPr>
      </p:pic>
      <p:pic>
        <p:nvPicPr>
          <p:cNvPr id="22536" name="Picture 8" descr="CIMG84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33375"/>
            <a:ext cx="2500313" cy="3333750"/>
          </a:xfrm>
          <a:prstGeom prst="rect">
            <a:avLst/>
          </a:prstGeom>
          <a:noFill/>
        </p:spPr>
      </p:pic>
      <p:pic>
        <p:nvPicPr>
          <p:cNvPr id="22537" name="Picture 9" descr="CIMG84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860800"/>
            <a:ext cx="2482850" cy="271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CIMG8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1462087" cy="3219450"/>
          </a:xfrm>
          <a:prstGeom prst="rect">
            <a:avLst/>
          </a:prstGeom>
          <a:noFill/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53292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Délután folyamán</a:t>
            </a:r>
          </a:p>
          <a:p>
            <a:pPr algn="ctr"/>
            <a:r>
              <a:rPr lang="hu-H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készült képek:</a:t>
            </a:r>
          </a:p>
        </p:txBody>
      </p:sp>
      <p:pic>
        <p:nvPicPr>
          <p:cNvPr id="23557" name="Picture 5" descr="CIMG8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268413"/>
            <a:ext cx="3960812" cy="3481387"/>
          </a:xfrm>
          <a:prstGeom prst="rect">
            <a:avLst/>
          </a:prstGeom>
          <a:noFill/>
        </p:spPr>
      </p:pic>
      <p:pic>
        <p:nvPicPr>
          <p:cNvPr id="23559" name="Picture 7" descr="CIMG84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221163"/>
            <a:ext cx="3168650" cy="2376487"/>
          </a:xfrm>
          <a:prstGeom prst="rect">
            <a:avLst/>
          </a:prstGeom>
          <a:noFill/>
        </p:spPr>
      </p:pic>
      <p:pic>
        <p:nvPicPr>
          <p:cNvPr id="23562" name="Picture 10" descr="CIMG85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781300"/>
            <a:ext cx="2054225" cy="2738438"/>
          </a:xfrm>
          <a:prstGeom prst="rect">
            <a:avLst/>
          </a:prstGeom>
          <a:noFill/>
        </p:spPr>
      </p:pic>
      <p:pic>
        <p:nvPicPr>
          <p:cNvPr id="23561" name="Picture 9" descr="CIMG85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620713"/>
            <a:ext cx="2520950" cy="1892300"/>
          </a:xfrm>
          <a:prstGeom prst="rect">
            <a:avLst/>
          </a:prstGeom>
          <a:noFill/>
        </p:spPr>
      </p:pic>
      <p:pic>
        <p:nvPicPr>
          <p:cNvPr id="23564" name="Picture 12" descr="CIMG84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4292600"/>
            <a:ext cx="3095625" cy="232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IMG85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84538"/>
            <a:ext cx="2376487" cy="3168650"/>
          </a:xfrm>
          <a:prstGeom prst="rect">
            <a:avLst/>
          </a:prstGeom>
          <a:noFill/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7632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Délután </a:t>
            </a:r>
            <a:r>
              <a:rPr lang="hu-HU" sz="3600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folyamán készült képek:</a:t>
            </a:r>
          </a:p>
        </p:txBody>
      </p:sp>
      <p:pic>
        <p:nvPicPr>
          <p:cNvPr id="24581" name="Picture 5" descr="CIMG8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981075"/>
            <a:ext cx="4895850" cy="3671888"/>
          </a:xfrm>
          <a:prstGeom prst="rect">
            <a:avLst/>
          </a:prstGeom>
          <a:noFill/>
        </p:spPr>
      </p:pic>
      <p:pic>
        <p:nvPicPr>
          <p:cNvPr id="24583" name="Picture 7" descr="CIMG85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76700"/>
            <a:ext cx="3313113" cy="2482850"/>
          </a:xfrm>
          <a:prstGeom prst="rect">
            <a:avLst/>
          </a:prstGeom>
          <a:noFill/>
        </p:spPr>
      </p:pic>
      <p:pic>
        <p:nvPicPr>
          <p:cNvPr id="24584" name="Picture 8" descr="CIMG85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508500"/>
            <a:ext cx="2592387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971550" y="1557338"/>
            <a:ext cx="38893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Jövöre </a:t>
            </a:r>
          </a:p>
          <a:p>
            <a:pPr algn="ctr"/>
            <a:r>
              <a:rPr lang="hu-H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veletek </a:t>
            </a:r>
          </a:p>
          <a:p>
            <a:pPr algn="ctr"/>
            <a:r>
              <a:rPr lang="hu-H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ugyanitt...</a:t>
            </a:r>
          </a:p>
        </p:txBody>
      </p:sp>
      <p:pic>
        <p:nvPicPr>
          <p:cNvPr id="26634" name="Picture 10" descr="ANd9GcT39RhVyGvJUc0HS-oeDI0nRHD6xYjgLVSf3MCpZ7lM5c-qzE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557338"/>
            <a:ext cx="2238375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ANd9GcS-FMiWixJqWm1iQG1JwJHY00hGkylmAtmVYgQq1Yrp4OHf30a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924175"/>
            <a:ext cx="3671888" cy="2279650"/>
          </a:xfrm>
          <a:prstGeom prst="rect">
            <a:avLst/>
          </a:prstGeom>
          <a:noFill/>
        </p:spPr>
      </p:pic>
      <p:pic>
        <p:nvPicPr>
          <p:cNvPr id="8206" name="Picture 14" descr="ANd9GcRkHnOKzVeSl_DMsnUhrOMZJtylZAWu_YUjVADRuG_sUuOd2zKS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41438"/>
            <a:ext cx="2228850" cy="1981200"/>
          </a:xfrm>
          <a:prstGeom prst="rect">
            <a:avLst/>
          </a:prstGeom>
          <a:noFill/>
        </p:spPr>
      </p:pic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323850" y="1484313"/>
            <a:ext cx="5040313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Tavaszvárás ünnepe </a:t>
            </a:r>
          </a:p>
          <a:p>
            <a:pPr algn="ctr"/>
            <a:r>
              <a:rPr lang="hu-HU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amelyet március vagy április hónapban </a:t>
            </a:r>
          </a:p>
          <a:p>
            <a:pPr algn="ctr"/>
            <a:r>
              <a:rPr lang="hu-HU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(a Hold állásának megfelelően) tartanak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2555875" y="5516563"/>
            <a:ext cx="5976938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Az eredetileg zsidó ünnep (héberül pészah) </a:t>
            </a:r>
          </a:p>
          <a:p>
            <a:pPr algn="ctr"/>
            <a:r>
              <a:rPr lang="hu-HU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az egyiptomi fogságból való szabadulás ünnepe volt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95288" y="3500438"/>
            <a:ext cx="3889375" cy="2160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hu-HU" sz="3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HÚSVÉT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600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 húsvét a keresztények legfontosabb ünnepe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67691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6600"/>
                </a:solidFill>
                <a:latin typeface="Bookman Old Style" pitchFamily="18" charset="0"/>
              </a:rPr>
              <a:t>A Biblia szerint Jézus 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6600"/>
                </a:solidFill>
                <a:latin typeface="Bookman Old Style" pitchFamily="18" charset="0"/>
              </a:rPr>
              <a:t>– nagypénteki keresztre feszítése után – 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6600"/>
                </a:solidFill>
                <a:latin typeface="Bookman Old Style" pitchFamily="18" charset="0"/>
              </a:rPr>
              <a:t>a harmadik napon, vasárnap feltámadt. 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6600"/>
                </a:solidFill>
                <a:latin typeface="Bookman Old Style" pitchFamily="18" charset="0"/>
              </a:rPr>
              <a:t>Helyettes áldozatával megváltotta minden ember bűnét, feltámadásával győzelmet aratott a halál felett. 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6600"/>
                </a:solidFill>
                <a:latin typeface="Bookman Old Style" pitchFamily="18" charset="0"/>
              </a:rPr>
              <a:t>Húsvétkor ér véget a negyvennapos nagyböjti időszak. 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6600"/>
                </a:solidFill>
                <a:latin typeface="Bookman Old Style" pitchFamily="18" charset="0"/>
              </a:rPr>
              <a:t>A húsvét egybeesik a tavaszi napéjegyenlőség idején tartott, a természet újjászületésén örvendő termékenységi ünnepekkel is.</a:t>
            </a:r>
            <a:endParaRPr lang="hu-HU"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9226" name="Picture 10" descr="ANd9GcTxgIQV3kVihAZhG8opuYRkO9siXrv2FGVoah8eBWo-_RRF1t3-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6250"/>
            <a:ext cx="1787525" cy="2098675"/>
          </a:xfrm>
          <a:prstGeom prst="rect">
            <a:avLst/>
          </a:prstGeom>
          <a:noFill/>
        </p:spPr>
      </p:pic>
      <p:pic>
        <p:nvPicPr>
          <p:cNvPr id="9227" name="Kép 1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941888"/>
            <a:ext cx="14287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ANd9GcT2p_WFPatBM0F4BhZZTjbLi9z0jBuktWP2btBFWdwNG-jllVko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084763"/>
            <a:ext cx="1871662" cy="1317625"/>
          </a:xfrm>
          <a:prstGeom prst="rect">
            <a:avLst/>
          </a:prstGeom>
          <a:noFill/>
        </p:spPr>
      </p:pic>
      <p:pic>
        <p:nvPicPr>
          <p:cNvPr id="9231" name="Picture 15" descr="ANd9GcRJNom4C0m7OH-TPV5JIVCmWHygwZQFj78ewKuL-oJhnJherH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084763"/>
            <a:ext cx="1828800" cy="1371600"/>
          </a:xfrm>
          <a:prstGeom prst="rect">
            <a:avLst/>
          </a:prstGeom>
          <a:noFill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11188" y="4437063"/>
            <a:ext cx="6481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835150" y="4149725"/>
            <a:ext cx="568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FFFF"/>
                </a:solidFill>
              </a:rPr>
              <a:t>Legismertebb jelképei a bárány, a tojás és a barka</a:t>
            </a:r>
            <a:r>
              <a:rPr lang="hu-HU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5329238" cy="1154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4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Népszokások :</a:t>
            </a:r>
          </a:p>
        </p:txBody>
      </p:sp>
      <p:pic>
        <p:nvPicPr>
          <p:cNvPr id="11274" name="Kép 9" descr="Húsvéti locsolás Galgamác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9788" y="2665413"/>
            <a:ext cx="1333500" cy="1438275"/>
          </a:xfrm>
          <a:prstGeom prst="rect">
            <a:avLst/>
          </a:prstGeom>
          <a:noFill/>
        </p:spPr>
      </p:pic>
      <p:pic>
        <p:nvPicPr>
          <p:cNvPr id="11276" name="Kép 9" descr="Húsvéti locsolás Galgamác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33888" y="2881313"/>
            <a:ext cx="1333500" cy="1438275"/>
          </a:xfrm>
          <a:prstGeom prst="rect">
            <a:avLst/>
          </a:prstGeom>
          <a:noFill/>
        </p:spPr>
      </p:pic>
      <p:pic>
        <p:nvPicPr>
          <p:cNvPr id="11279" name="Kép 11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605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Kép 9" descr="Húsvéti locsolás Galgamác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437063"/>
            <a:ext cx="1868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WordArt 21"/>
          <p:cNvSpPr>
            <a:spLocks noChangeArrowheads="1" noChangeShapeType="1" noTextEdit="1"/>
          </p:cNvSpPr>
          <p:nvPr/>
        </p:nvSpPr>
        <p:spPr bwMode="auto">
          <a:xfrm>
            <a:off x="4140200" y="2565400"/>
            <a:ext cx="3816350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Locsolkodás</a:t>
            </a:r>
          </a:p>
          <a:p>
            <a:pPr algn="ctr"/>
            <a:r>
              <a:rPr lang="hu-H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       Tojásfestés</a:t>
            </a:r>
          </a:p>
        </p:txBody>
      </p:sp>
      <p:pic>
        <p:nvPicPr>
          <p:cNvPr id="11284" name="Picture 20" descr="ANd9GcQSXGIbcTLRv3FhVHUhRh7mGuMMY_8RsWNlHcC6bPeWu4vK-56srsxCSZ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868863"/>
            <a:ext cx="2232025" cy="148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 descr="Papírzsák"/>
          <p:cNvSpPr>
            <a:spLocks noChangeArrowheads="1" noChangeShapeType="1" noTextEdit="1"/>
          </p:cNvSpPr>
          <p:nvPr/>
        </p:nvSpPr>
        <p:spPr bwMode="auto">
          <a:xfrm>
            <a:off x="2484438" y="836613"/>
            <a:ext cx="3743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Locsolkodás: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3276600" y="1844675"/>
            <a:ext cx="558165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1200" kern="10" spc="24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 locsolás kapcsolatban áll az emberiséggel </a:t>
            </a:r>
          </a:p>
          <a:p>
            <a:pPr algn="ctr"/>
            <a:r>
              <a:rPr lang="hu-HU" sz="1200" kern="10" spc="24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csaknem egyidős a termékenységkultusszal, </a:t>
            </a:r>
          </a:p>
          <a:p>
            <a:pPr algn="ctr"/>
            <a:r>
              <a:rPr lang="hu-HU" sz="1200" kern="10" spc="24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valamint a vízzel meghintés utal </a:t>
            </a:r>
          </a:p>
          <a:p>
            <a:pPr algn="ctr"/>
            <a:r>
              <a:rPr lang="hu-HU" sz="1200" kern="10" spc="24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 keresztség jelére és tartalmára.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 rot="370373">
            <a:off x="1187450" y="3500438"/>
            <a:ext cx="7740650" cy="360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u-HU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Régen vízbevető hétfőnek nevezték húsvét hétfőjét, </a:t>
            </a:r>
          </a:p>
          <a:p>
            <a:pPr algn="ctr"/>
            <a:r>
              <a:rPr lang="hu-HU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utalva a locsolás egykori módjára, </a:t>
            </a:r>
          </a:p>
          <a:p>
            <a:pPr algn="ctr"/>
            <a:r>
              <a:rPr lang="hu-HU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mikor is erőszakkal a kúthoz, vályúhoz hurcolták a lányokat, </a:t>
            </a:r>
          </a:p>
          <a:p>
            <a:pPr algn="ctr"/>
            <a:r>
              <a:rPr lang="hu-HU" sz="1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és vödörszám öntötték rájuk  a vizet.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 rot="2483257">
            <a:off x="323850" y="2492375"/>
            <a:ext cx="3024188" cy="1316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1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A szagos vízzel, kölnivel való locsolás</a:t>
            </a:r>
          </a:p>
          <a:p>
            <a:pPr algn="ctr"/>
            <a:r>
              <a:rPr lang="hu-HU" sz="1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 és a locsolóvers </a:t>
            </a:r>
          </a:p>
          <a:p>
            <a:pPr algn="ctr"/>
            <a:r>
              <a:rPr lang="hu-HU" sz="1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újabb keletű szokás </a:t>
            </a:r>
          </a:p>
          <a:p>
            <a:pPr algn="ctr"/>
            <a:r>
              <a:rPr lang="hu-HU" sz="1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városon és falun egyaránt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32813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 </a:t>
            </a:r>
          </a:p>
          <a:p>
            <a:pPr algn="ctr"/>
            <a:r>
              <a:rPr lang="hu-H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Csete Balázs Általános Iskola tanulói </a:t>
            </a:r>
          </a:p>
          <a:p>
            <a:pPr algn="ctr"/>
            <a:r>
              <a:rPr lang="hu-H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is felelevenítették a régi szokásokat:</a:t>
            </a:r>
          </a:p>
        </p:txBody>
      </p:sp>
      <p:pic>
        <p:nvPicPr>
          <p:cNvPr id="14341" name="Picture 5" descr="CIMG8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924175"/>
            <a:ext cx="4464050" cy="334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43213" y="12684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5688012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9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 locsolkodás magyar húsvéti hagyomány. </a:t>
            </a:r>
          </a:p>
          <a:p>
            <a:pPr algn="ctr"/>
            <a:r>
              <a:rPr lang="hu-HU" sz="9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 szokás szerint </a:t>
            </a:r>
          </a:p>
          <a:p>
            <a:pPr algn="ctr"/>
            <a:r>
              <a:rPr lang="hu-HU" sz="9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húsvét hétfőn hajnaltól a fiúk vízzel, </a:t>
            </a:r>
          </a:p>
          <a:p>
            <a:pPr algn="ctr"/>
            <a:r>
              <a:rPr lang="hu-HU" sz="9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vagy illatos kölnivel locsolták meg </a:t>
            </a:r>
          </a:p>
          <a:p>
            <a:pPr algn="ctr"/>
            <a:r>
              <a:rPr lang="hu-HU" sz="9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az ismerős lányokat.</a:t>
            </a:r>
          </a:p>
        </p:txBody>
      </p:sp>
      <p:pic>
        <p:nvPicPr>
          <p:cNvPr id="15368" name="Picture 8" descr="CIMG8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429000"/>
            <a:ext cx="2282825" cy="2649538"/>
          </a:xfrm>
          <a:prstGeom prst="rect">
            <a:avLst/>
          </a:prstGeom>
          <a:noFill/>
        </p:spPr>
      </p:pic>
      <p:pic>
        <p:nvPicPr>
          <p:cNvPr id="15369" name="Picture 9" descr="CIMG8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2078037" cy="2770188"/>
          </a:xfrm>
          <a:prstGeom prst="rect">
            <a:avLst/>
          </a:prstGeom>
          <a:noFill/>
        </p:spPr>
      </p:pic>
      <p:pic>
        <p:nvPicPr>
          <p:cNvPr id="15370" name="Picture 10" descr="CIMG85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581525"/>
            <a:ext cx="2736850" cy="2052638"/>
          </a:xfrm>
          <a:prstGeom prst="rect">
            <a:avLst/>
          </a:prstGeom>
          <a:noFill/>
        </p:spPr>
      </p:pic>
      <p:pic>
        <p:nvPicPr>
          <p:cNvPr id="15371" name="Picture 11" descr="CIMG85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141663"/>
            <a:ext cx="2124075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 rot="5400000">
            <a:off x="-2182019" y="3199607"/>
            <a:ext cx="6524625" cy="7921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hu-HU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Tojásfújás </a:t>
            </a:r>
          </a:p>
        </p:txBody>
      </p:sp>
      <p:pic>
        <p:nvPicPr>
          <p:cNvPr id="16395" name="Picture 11" descr="CIMG8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0350"/>
            <a:ext cx="3024187" cy="2268538"/>
          </a:xfrm>
          <a:prstGeom prst="rect">
            <a:avLst/>
          </a:prstGeom>
          <a:noFill/>
        </p:spPr>
      </p:pic>
      <p:pic>
        <p:nvPicPr>
          <p:cNvPr id="16392" name="Picture 8" descr="CIMG85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20713"/>
            <a:ext cx="3600450" cy="2701925"/>
          </a:xfrm>
          <a:prstGeom prst="rect">
            <a:avLst/>
          </a:prstGeom>
          <a:noFill/>
        </p:spPr>
      </p:pic>
      <p:pic>
        <p:nvPicPr>
          <p:cNvPr id="16393" name="Picture 9" descr="CIMG8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141663"/>
            <a:ext cx="3313112" cy="2484437"/>
          </a:xfrm>
          <a:prstGeom prst="rect">
            <a:avLst/>
          </a:prstGeom>
          <a:noFill/>
        </p:spPr>
      </p:pic>
      <p:pic>
        <p:nvPicPr>
          <p:cNvPr id="16391" name="Picture 7" descr="CIMG85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868863"/>
            <a:ext cx="2447925" cy="1835150"/>
          </a:xfrm>
          <a:prstGeom prst="rect">
            <a:avLst/>
          </a:prstGeom>
          <a:noFill/>
        </p:spPr>
      </p:pic>
      <p:pic>
        <p:nvPicPr>
          <p:cNvPr id="16397" name="Picture 13" descr="CIMG85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365625"/>
            <a:ext cx="2520950" cy="1890713"/>
          </a:xfrm>
          <a:prstGeom prst="rect">
            <a:avLst/>
          </a:prstGeom>
          <a:noFill/>
        </p:spPr>
      </p:pic>
      <p:pic>
        <p:nvPicPr>
          <p:cNvPr id="16396" name="Picture 12" descr="CIMG85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2708275"/>
            <a:ext cx="2376487" cy="178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CIMG8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28775"/>
            <a:ext cx="1843087" cy="3411538"/>
          </a:xfrm>
          <a:prstGeom prst="rect">
            <a:avLst/>
          </a:prstGeom>
          <a:noFill/>
        </p:spPr>
      </p:pic>
      <p:pic>
        <p:nvPicPr>
          <p:cNvPr id="17422" name="Picture 14" descr="CIMG8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33375"/>
            <a:ext cx="2881313" cy="2633663"/>
          </a:xfrm>
          <a:prstGeom prst="rect">
            <a:avLst/>
          </a:prstGeom>
          <a:noFill/>
        </p:spPr>
      </p:pic>
      <p:sp>
        <p:nvSpPr>
          <p:cNvPr id="17412" name="WordArt 4" descr="Papírzsák"/>
          <p:cNvSpPr>
            <a:spLocks noChangeArrowheads="1" noChangeShapeType="1" noTextEdit="1"/>
          </p:cNvSpPr>
          <p:nvPr/>
        </p:nvSpPr>
        <p:spPr bwMode="auto">
          <a:xfrm rot="-1593903">
            <a:off x="395288" y="1196975"/>
            <a:ext cx="287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Tojásfestés</a:t>
            </a:r>
          </a:p>
        </p:txBody>
      </p:sp>
      <p:sp>
        <p:nvSpPr>
          <p:cNvPr id="17414" name="WordArt 6" descr="Papírzsák"/>
          <p:cNvSpPr>
            <a:spLocks noChangeArrowheads="1" noChangeShapeType="1" noTextEdit="1"/>
          </p:cNvSpPr>
          <p:nvPr/>
        </p:nvSpPr>
        <p:spPr bwMode="auto">
          <a:xfrm>
            <a:off x="5076825" y="6021388"/>
            <a:ext cx="3333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 CE"/>
                <a:cs typeface="Times New Roman CE"/>
              </a:rPr>
              <a:t>Ajándékkészítés</a:t>
            </a:r>
          </a:p>
        </p:txBody>
      </p:sp>
      <p:pic>
        <p:nvPicPr>
          <p:cNvPr id="17415" name="Picture 7" descr="CIMG85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565400"/>
            <a:ext cx="2105025" cy="2808288"/>
          </a:xfrm>
          <a:prstGeom prst="rect">
            <a:avLst/>
          </a:prstGeom>
          <a:noFill/>
        </p:spPr>
      </p:pic>
      <p:pic>
        <p:nvPicPr>
          <p:cNvPr id="17416" name="Picture 8" descr="CIMG85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4437063"/>
            <a:ext cx="2736850" cy="2052637"/>
          </a:xfrm>
          <a:prstGeom prst="rect">
            <a:avLst/>
          </a:prstGeom>
          <a:noFill/>
        </p:spPr>
      </p:pic>
      <p:pic>
        <p:nvPicPr>
          <p:cNvPr id="17421" name="Picture 13" descr="CIMG85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549275"/>
            <a:ext cx="2376488" cy="1782763"/>
          </a:xfrm>
          <a:prstGeom prst="rect">
            <a:avLst/>
          </a:prstGeom>
          <a:noFill/>
        </p:spPr>
      </p:pic>
      <p:pic>
        <p:nvPicPr>
          <p:cNvPr id="17423" name="Picture 15" descr="CIMG86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2492375"/>
            <a:ext cx="3851275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256</Words>
  <Application>Microsoft Office PowerPoint</Application>
  <PresentationFormat>Diavetítés a képernyőre (4:3 oldalarány)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Alapértelmezett terv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Company>BSAFTPZ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Húsvét 2011</dc:title>
  <dc:subject>Húsvét</dc:subject>
  <dc:creator>JANI</dc:creator>
  <cp:keywords>Húsvét, 2011, Csete Balázs, Jászkisér, Petőfi Sándor, Pély, Általános Iskola, Tagintézmény, http:/csetebalazs-iskola.hu</cp:keywords>
  <dc:description>Húsvét, 2011, Csete Balázs, Jászkisér, Petőfi Sándor, Pély, Általános Iskola, Tagintézmény, http://csetebalazs-iskola.hu</dc:description>
  <cp:lastModifiedBy>Szórád László</cp:lastModifiedBy>
  <cp:revision>7</cp:revision>
  <dcterms:created xsi:type="dcterms:W3CDTF">2011-05-29T21:20:24Z</dcterms:created>
  <dcterms:modified xsi:type="dcterms:W3CDTF">2011-06-16T18:31:11Z</dcterms:modified>
</cp:coreProperties>
</file>