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5AD528-3875-45AE-955C-0FC23B9A394D}" type="datetimeFigureOut">
              <a:rPr lang="hu-HU" smtClean="0"/>
              <a:pPr/>
              <a:t>2010.05.25.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02D5D7-82A3-4C5E-99AA-163F89248B6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2976" y="714918"/>
            <a:ext cx="7143800" cy="3785652"/>
          </a:xfr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>
              <a:bevelB w="82550" h="38100" prst="coolSlant"/>
            </a:sp3d>
          </a:bodyPr>
          <a:lstStyle/>
          <a:p>
            <a:r>
              <a:rPr lang="hu-HU" sz="8000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>PET</a:t>
            </a:r>
            <a:r>
              <a:rPr lang="hu-HU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/>
            </a:r>
            <a:br>
              <a:rPr lang="hu-HU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</a:br>
            <a:r>
              <a:rPr lang="hu-HU" sz="8000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>P</a:t>
            </a:r>
            <a:r>
              <a:rPr lang="hu-HU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>ALACK</a:t>
            </a:r>
            <a:br>
              <a:rPr lang="hu-HU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</a:br>
            <a:r>
              <a:rPr lang="hu-HU" sz="8000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>P</a:t>
            </a:r>
            <a:r>
              <a:rPr lang="hu-HU" dirty="0" smtClean="0">
                <a:ln cap="rnd">
                  <a:solidFill>
                    <a:schemeClr val="tx1"/>
                  </a:solidFill>
                </a:ln>
                <a:latin typeface="Viner Hand ITC" pitchFamily="66" charset="0"/>
              </a:rPr>
              <a:t>ROJEKT</a:t>
            </a:r>
            <a:endParaRPr lang="hu-HU" dirty="0">
              <a:ln cap="rnd">
                <a:solidFill>
                  <a:schemeClr val="tx1"/>
                </a:solidFill>
              </a:ln>
              <a:latin typeface="Viner Hand ITC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7600976" cy="164307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Viner Hand ITC" pitchFamily="66" charset="0"/>
              </a:rPr>
              <a:t>5. </a:t>
            </a:r>
            <a:r>
              <a:rPr lang="hu-HU" sz="4000" dirty="0">
                <a:latin typeface="Viner Hand ITC" pitchFamily="66" charset="0"/>
              </a:rPr>
              <a:t>a</a:t>
            </a:r>
            <a:r>
              <a:rPr lang="hu-HU" sz="4000" dirty="0" smtClean="0">
                <a:latin typeface="Viner Hand ITC" pitchFamily="66" charset="0"/>
              </a:rPr>
              <a:t> osztály</a:t>
            </a:r>
            <a:endParaRPr lang="hu-HU" sz="4000" dirty="0">
              <a:latin typeface="Viner Hand ITC" pitchFamily="66" charset="0"/>
            </a:endParaRPr>
          </a:p>
        </p:txBody>
      </p:sp>
      <p:pic>
        <p:nvPicPr>
          <p:cNvPr id="1026" name="Picture 2" descr="C:\Users\User\Desktop\Virág\Mask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813085" cy="452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Virág\kuka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40852" cy="4804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500034" y="542926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iner Hand ITC" pitchFamily="66" charset="0"/>
              </a:rPr>
              <a:t>A palackunk a szelektív gyűjtősziget szép sárga, műanyag-hulladékos fakkjában végezte. </a:t>
            </a:r>
            <a:endParaRPr lang="hu-HU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Virág\2009092938_egy_pillepalack_nyomaban_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0814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1857356" y="5572140"/>
            <a:ext cx="6929486" cy="1077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  <a:latin typeface="Viner Hand ITC" pitchFamily="66" charset="0"/>
              </a:rPr>
              <a:t>Emel a daru, nyílik az edény, ömlenek a palackok</a:t>
            </a:r>
            <a:endParaRPr lang="hu-HU" sz="3200" b="1" dirty="0">
              <a:solidFill>
                <a:schemeClr val="accent1">
                  <a:lumMod val="75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Virág\2009092938_egy_pillepalack_nyomaban_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6715140" cy="447675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églalap 2"/>
          <p:cNvSpPr/>
          <p:nvPr/>
        </p:nvSpPr>
        <p:spPr>
          <a:xfrm>
            <a:off x="-785850" y="5929330"/>
            <a:ext cx="8286808" cy="52322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Viner Hand ITC" pitchFamily="66" charset="0"/>
              </a:rPr>
              <a:t>Az ürítés: több férne el, ha összenyomnák</a:t>
            </a:r>
            <a:endParaRPr lang="hu-HU" sz="2800" b="1" dirty="0"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Virág\2009092938_egy_pillepalack_nyomaban_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785786" y="6072206"/>
            <a:ext cx="7500990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Viner Hand ITC" pitchFamily="66" charset="0"/>
              </a:rPr>
              <a:t>Pazarlásunk bizonyítéka, de ez legalább hasznosul</a:t>
            </a:r>
            <a:endParaRPr lang="hu-H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Desktop\Virág\2009092938_egy_pillepalack_nyomaban_0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1142976" y="5500702"/>
            <a:ext cx="6786610" cy="10772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iner Hand ITC" pitchFamily="66" charset="0"/>
              </a:rPr>
              <a:t>Szín alapján válogatják szét a flakonokat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Virág\2009092938_egy_pillepalack_nyomaban_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6830" cy="5524572"/>
          </a:xfrm>
          <a:prstGeom prst="cloud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928662" y="578645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 gép hibáit javítják a szortírozók, iszonyú a hangzavar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Virág\2009092938_egy_pillepalack_nyomaban_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8604"/>
            <a:ext cx="5000636" cy="6079285"/>
          </a:xfrm>
          <a:prstGeom prst="trapezoid">
            <a:avLst/>
          </a:prstGeom>
          <a:noFill/>
          <a:scene3d>
            <a:camera prst="obliqueBottomLef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285720" y="1142984"/>
            <a:ext cx="3643338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er Hand ITC" pitchFamily="66" charset="0"/>
              </a:rPr>
              <a:t>Így zsákolják a ledarált palackokat</a:t>
            </a:r>
            <a:endParaRPr lang="hu-HU" sz="4800" b="1" dirty="0">
              <a:solidFill>
                <a:schemeClr val="tx1">
                  <a:lumMod val="65000"/>
                  <a:lumOff val="35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Virág\2009092938_egy_pillepalack_nyomaban_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858000" cy="457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églalap 2"/>
          <p:cNvSpPr/>
          <p:nvPr/>
        </p:nvSpPr>
        <p:spPr>
          <a:xfrm>
            <a:off x="785786" y="5357826"/>
            <a:ext cx="7572428" cy="12003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latin typeface="Viner Hand ITC" pitchFamily="66" charset="0"/>
              </a:rPr>
              <a:t>Darálás után, mosás előtt: itt még papírral szennyezett</a:t>
            </a:r>
            <a:endParaRPr lang="hu-HU" sz="3600" b="1" dirty="0">
              <a:solidFill>
                <a:srgbClr val="0070C0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Virág\2009092938_egy_pillepalack_nyomaban_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2357422" y="5286388"/>
            <a:ext cx="7786742" cy="107721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latin typeface="Viner Hand ITC" pitchFamily="66" charset="0"/>
              </a:rPr>
              <a:t>A szétválasztás: a papír fent marad, a műanyag lesüllyed a vízben</a:t>
            </a:r>
            <a:endParaRPr lang="hu-HU" sz="3200" b="1" dirty="0"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Virág\2009092938_egy_pillepalack_nyomaban_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6" y="1"/>
            <a:ext cx="9215465" cy="614364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églalap 2"/>
          <p:cNvSpPr/>
          <p:nvPr/>
        </p:nvSpPr>
        <p:spPr>
          <a:xfrm>
            <a:off x="1571604" y="5643578"/>
            <a:ext cx="7318029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Viner Hand ITC" pitchFamily="66" charset="0"/>
              </a:rPr>
              <a:t>Újrahasznosításra kész a nyersanyag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ET\v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724587"/>
            <a:ext cx="7716702" cy="51333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Szövegdoboz 3"/>
          <p:cNvSpPr txBox="1"/>
          <p:nvPr/>
        </p:nvSpPr>
        <p:spPr>
          <a:xfrm>
            <a:off x="1500166" y="171448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  <a:cs typeface="Aharoni" pitchFamily="2" charset="-79"/>
              </a:rPr>
              <a:t>PET- palack</a:t>
            </a:r>
            <a:endParaRPr lang="hu-H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iner Hand ITC" pitchFamily="66" charset="0"/>
              <a:cs typeface="Aharoni" pitchFamily="2" charset="-79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00100" y="3429000"/>
            <a:ext cx="7040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</a:rPr>
              <a:t>Poli</a:t>
            </a:r>
            <a:r>
              <a:rPr lang="hu-H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</a:rPr>
              <a:t>(</a:t>
            </a:r>
            <a:r>
              <a:rPr lang="hu-H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</a:rPr>
              <a:t>etilén-tereftalát</a:t>
            </a:r>
            <a:r>
              <a:rPr lang="hu-H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</a:rPr>
              <a:t>)</a:t>
            </a:r>
            <a:r>
              <a:rPr lang="hu-H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hu-H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irág\4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04"/>
            <a:ext cx="8358246" cy="65437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églalap 3"/>
          <p:cNvSpPr/>
          <p:nvPr/>
        </p:nvSpPr>
        <p:spPr>
          <a:xfrm>
            <a:off x="642910" y="1285860"/>
            <a:ext cx="7929618" cy="41549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  <a:latin typeface="Viner Hand ITC" pitchFamily="66" charset="0"/>
              </a:rPr>
              <a:t>A PET-ből gyártott termékek döntő hányadát a textiliparban hasznosítják. Így lesz például 27 darab másfél literes ásványvizes palackból egy polárpulcsi. </a:t>
            </a:r>
            <a:endParaRPr lang="hu-HU" sz="4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642910" y="642918"/>
            <a:ext cx="8072494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De az újrahasznosított műanyag is csak műanyag,</a:t>
            </a:r>
            <a:r>
              <a:rPr lang="hu-HU" sz="28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  <a:ea typeface="Times New Roman" pitchFamily="18" charset="0"/>
                <a:cs typeface="Times New Roman" pitchFamily="18" charset="0"/>
              </a:rPr>
              <a:t> a környezetet ugyanúgy terheli! </a:t>
            </a:r>
            <a:r>
              <a:rPr lang="hu-HU" sz="28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Keressük inkább az üveges, természetes, (sajnos egyre ritkább) visszaváltható megoldásokat, és igyunk csapvizet!</a:t>
            </a:r>
            <a:endParaRPr lang="hu-HU" sz="2800" b="1" dirty="0" smtClean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iner Hand ITC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Viner Hand ITC" pitchFamily="66" charset="0"/>
                <a:ea typeface="Times New Roman" pitchFamily="18" charset="0"/>
                <a:cs typeface="Times New Roman" pitchFamily="18" charset="0"/>
              </a:rPr>
              <a:t>  </a:t>
            </a:r>
            <a:endParaRPr lang="hu-HU" sz="2800" b="1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Viner Hand ITC" pitchFamily="66" charset="0"/>
              <a:cs typeface="Arial" pitchFamily="34" charset="0"/>
            </a:endParaRPr>
          </a:p>
          <a:p>
            <a:endParaRPr lang="hu-HU" sz="2800" dirty="0">
              <a:solidFill>
                <a:schemeClr val="bg2">
                  <a:lumMod val="50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803599"/>
            <a:ext cx="4643470" cy="32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4684293" cy="32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PET\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57604"/>
            <a:ext cx="3955458" cy="3000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4819" name="Picture 3" descr="C:\Users\User\Desktop\PET\palackfa_10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857520" cy="5715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290"/>
            <a:ext cx="3141653" cy="381799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4825" name="Picture 9" descr="C:\Users\User\Desktop\PET\Madáretető PET palackból -fakana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782" y="3071782"/>
            <a:ext cx="3786218" cy="378621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4826" name="Picture 10" descr="C:\Users\User\Desktop\PET\198_3_lampa_Pe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14290"/>
            <a:ext cx="4429156" cy="32995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1" name="Szövegdoboz 10"/>
          <p:cNvSpPr txBox="1"/>
          <p:nvPr/>
        </p:nvSpPr>
        <p:spPr>
          <a:xfrm>
            <a:off x="2214546" y="3357562"/>
            <a:ext cx="5944256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7200" b="1" dirty="0" smtClean="0">
                <a:solidFill>
                  <a:schemeClr val="accent2">
                    <a:lumMod val="75000"/>
                  </a:schemeClr>
                </a:solidFill>
                <a:latin typeface="Viner Hand ITC" pitchFamily="66" charset="0"/>
              </a:rPr>
              <a:t>Egyéb ötletek</a:t>
            </a:r>
            <a:endParaRPr lang="hu-HU" sz="7200" b="1" dirty="0">
              <a:solidFill>
                <a:schemeClr val="accent2">
                  <a:lumMod val="75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Virág\100_4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5695" y="1261456"/>
            <a:ext cx="5523355" cy="414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5843" name="Picture 3" descr="C:\Users\User\Desktop\Virág\100_4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534" y="3368653"/>
            <a:ext cx="4651466" cy="34893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Szövegdoboz 4"/>
          <p:cNvSpPr txBox="1"/>
          <p:nvPr/>
        </p:nvSpPr>
        <p:spPr>
          <a:xfrm>
            <a:off x="4357686" y="428604"/>
            <a:ext cx="4408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Mi virágot készítettünk anyák napjára .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Virág\100_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3233"/>
            <a:ext cx="4825569" cy="3626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User\Desktop\Virág\100_4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" y="392885"/>
            <a:ext cx="4714907" cy="3536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Users\User\Desktop\Virág\100_4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75" y="3154363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Users\User\Desktop\Virág\100_4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249" y="3196793"/>
            <a:ext cx="4880564" cy="366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Virág\100_4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User\Desktop\Virág\100_4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142852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User\Desktop\Virág\100_4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4363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C:\Users\User\Desktop\Virág\100_4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75" y="3154363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User\Desktop\Virág\100_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C:\Users\User\Desktop\Virág\100_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C:\Users\User\Desktop\Virág\100_4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54363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9" name="Picture 7" descr="C:\Users\User\Desktop\Virág\100_4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75" y="3154363"/>
            <a:ext cx="4937125" cy="370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User\Desktop\Virág\100_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666251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C:\Users\User\Desktop\Virág\100_4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67495"/>
            <a:ext cx="4786314" cy="3590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C:\Users\User\Desktop\Virág\100_4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5618586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User\Desktop\Virág\100_4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4873" y="142852"/>
            <a:ext cx="4666283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Virág\100_4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60770"/>
            <a:ext cx="4722811" cy="3542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65" name="Picture 5" descr="C:\Users\User\Desktop\Virág\100_4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3929090" cy="294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7" name="Picture 7" descr="C:\Users\User\Desktop\Virág\100_4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16935" flipH="1">
            <a:off x="940408" y="508526"/>
            <a:ext cx="2379519" cy="32373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66" name="Picture 6" descr="C:\Users\User\Desktop\Virág\100_4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4365653" cy="3274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irág\homepag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97553"/>
            <a:ext cx="8072494" cy="518890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6" name="Téglalap 5"/>
          <p:cNvSpPr/>
          <p:nvPr/>
        </p:nvSpPr>
        <p:spPr>
          <a:xfrm>
            <a:off x="2143108" y="2643182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Viner Hand ITC" pitchFamily="66" charset="0"/>
              </a:rPr>
              <a:t>Palackokat és egyéb üreges testeket polietilénből, PVC-ből és egyéb műanyagból lehet előállítani, fúvással.</a:t>
            </a:r>
            <a:endParaRPr lang="hu-HU" sz="2800" b="1" dirty="0">
              <a:latin typeface="Viner Hand ITC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28794" y="1357298"/>
            <a:ext cx="5828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Viner Hand ITC" pitchFamily="66" charset="0"/>
              </a:rPr>
              <a:t>Miből áll a PET- palack? </a:t>
            </a:r>
            <a:endParaRPr lang="hu-HU" sz="36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62171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églalap 5"/>
          <p:cNvSpPr/>
          <p:nvPr/>
        </p:nvSpPr>
        <p:spPr>
          <a:xfrm>
            <a:off x="785786" y="642919"/>
            <a:ext cx="7643866" cy="538609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6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ner Hand ITC" pitchFamily="66" charset="0"/>
              </a:rPr>
              <a:t>Fizikai és kémiai tulajdonságok </a:t>
            </a:r>
          </a:p>
          <a:p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Hőre lágyuló műanyag</a:t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Nagyon könnyen </a:t>
            </a:r>
            <a:r>
              <a:rPr lang="hu-HU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hőformázható</a:t>
            </a: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/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Jó ütésálló képesség</a:t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Jó hőállóság</a:t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Kiváló átlátszóság</a:t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Jó hidegállóság </a:t>
            </a:r>
            <a:b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</a:br>
            <a:r>
              <a:rPr lang="hu-H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- Élelmiszercsomagolásra alkalmas</a:t>
            </a:r>
            <a:endParaRPr lang="hu-H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785786" y="1857364"/>
            <a:ext cx="7572428" cy="2933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  <a:bevelB w="38100" h="38100" prst="angle"/>
            </a:sp3d>
          </a:bodyPr>
          <a:lstStyle/>
          <a:p>
            <a:pPr algn="ctr"/>
            <a:r>
              <a:rPr lang="hu-HU" sz="6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  <a:latin typeface="Viner Hand ITC" pitchFamily="66" charset="0"/>
              </a:rPr>
              <a:t>A pillepalackok forradalmasították az üdítőpiacot…</a:t>
            </a:r>
            <a:endParaRPr lang="hu-HU" sz="6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786742" cy="565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églalap 7"/>
          <p:cNvSpPr/>
          <p:nvPr/>
        </p:nvSpPr>
        <p:spPr>
          <a:xfrm>
            <a:off x="1000100" y="1714488"/>
            <a:ext cx="6929486" cy="37240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B w="38100" h="38100"/>
              <a:extrusionClr>
                <a:schemeClr val="bg1"/>
              </a:extrusionClr>
            </a:sp3d>
          </a:bodyPr>
          <a:lstStyle/>
          <a:p>
            <a:pPr algn="ctr"/>
            <a:endParaRPr lang="hu-HU" sz="3600" b="1" dirty="0" smtClean="0">
              <a:solidFill>
                <a:srgbClr val="92D050"/>
              </a:solidFill>
              <a:effectLst>
                <a:innerShdw blurRad="63500" dist="50800" dir="13500000">
                  <a:prstClr val="black">
                    <a:alpha val="79000"/>
                  </a:prstClr>
                </a:innerShdw>
              </a:effectLst>
              <a:latin typeface="Viner Hand ITC" pitchFamily="66" charset="0"/>
            </a:endParaRPr>
          </a:p>
          <a:p>
            <a:pPr algn="ctr"/>
            <a:r>
              <a:rPr lang="hu-HU" sz="4000" b="1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…azonban a kényelmes megoldást ígérő műanyag tömeges megjelenése automatikusan hozta magával a hulladékkérdést. </a:t>
            </a:r>
            <a:endParaRPr lang="hu-HU" sz="4000" b="1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28596" y="642918"/>
            <a:ext cx="8501122" cy="954107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iner Hand ITC" pitchFamily="66" charset="0"/>
              </a:rPr>
              <a:t>Ma Magyarországon csaknem másfél milliárd pillepalack kerül évente forgalomba.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86116" y="185736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Mit tehetünk?</a:t>
            </a:r>
            <a:endParaRPr lang="hu-HU" sz="28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iner Hand ITC" pitchFamily="66" charset="0"/>
            </a:endParaRPr>
          </a:p>
        </p:txBody>
      </p:sp>
      <p:pic>
        <p:nvPicPr>
          <p:cNvPr id="8194" name="Picture 2" descr="C:\Users\User\Desktop\Virág\szelekt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999406" cy="34333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5" name="Picture 3" descr="C:\Users\User\Desktop\Virág\4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452" y="2714620"/>
            <a:ext cx="4298712" cy="37862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Szövegdoboz 8"/>
          <p:cNvSpPr txBox="1"/>
          <p:nvPr/>
        </p:nvSpPr>
        <p:spPr>
          <a:xfrm>
            <a:off x="714348" y="2643182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/>
                </a:solidFill>
                <a:latin typeface="Viner Hand ITC" pitchFamily="66" charset="0"/>
              </a:rPr>
              <a:t>Gyűjtsük szelektíven!</a:t>
            </a:r>
            <a:endParaRPr lang="hu-HU" sz="2800" b="1" dirty="0">
              <a:solidFill>
                <a:schemeClr val="accent2"/>
              </a:solidFill>
              <a:latin typeface="Viner Hand ITC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000628" y="26431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/>
                </a:solidFill>
                <a:latin typeface="Viner Hand ITC" pitchFamily="66" charset="0"/>
              </a:rPr>
              <a:t>Hasznosítsuk újra!</a:t>
            </a:r>
            <a:endParaRPr lang="hu-HU" sz="2800" b="1" dirty="0">
              <a:solidFill>
                <a:schemeClr val="accent2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285728"/>
            <a:ext cx="7444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  <a:cs typeface="Arial" pitchFamily="34" charset="0"/>
              </a:rPr>
              <a:t>Egy PET palack nyomában</a:t>
            </a:r>
          </a:p>
        </p:txBody>
      </p:sp>
      <p:pic>
        <p:nvPicPr>
          <p:cNvPr id="9218" name="Picture 2" descr="C:\Users\User\Desktop\Virág\2009092938_egy_pillepalack_nyomaban_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214422"/>
            <a:ext cx="5857884" cy="3905256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219" name="Picture 3" descr="C:\Users\User\Desktop\Virág\pet_c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2"/>
            <a:ext cx="5524211" cy="4032674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  <a:scene3d>
            <a:camera prst="perspectiveContrastingLeftFacing"/>
            <a:lightRig rig="threePt" dir="t"/>
          </a:scene3d>
        </p:spPr>
      </p:pic>
      <p:sp>
        <p:nvSpPr>
          <p:cNvPr id="5" name="Téglalap 4"/>
          <p:cNvSpPr/>
          <p:nvPr/>
        </p:nvSpPr>
        <p:spPr>
          <a:xfrm>
            <a:off x="285720" y="5357826"/>
            <a:ext cx="857256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A taposás nagyjából 25%-ra csökkenti a PET-palackok térfogatát. Ennél még hatékonyabb, 8%-ra történő zsugorodást érhetünk el egy speciális készülék segítségével.</a:t>
            </a:r>
            <a:endParaRPr lang="hu-H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Virág\12281244477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2190" cy="703664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églalap 2"/>
          <p:cNvSpPr/>
          <p:nvPr/>
        </p:nvSpPr>
        <p:spPr>
          <a:xfrm>
            <a:off x="500034" y="1071546"/>
            <a:ext cx="8286808" cy="45243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hu-H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A lapos PET-palack azért jó, mert így a szállítást végző autó kevesebbszer fordul, energiát spórol, és kevésbé terheli a környezetet</a:t>
            </a:r>
            <a:r>
              <a:rPr lang="hu-H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ner Hand ITC" pitchFamily="66" charset="0"/>
              </a:rPr>
              <a:t>.</a:t>
            </a:r>
            <a:endParaRPr lang="hu-H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</TotalTime>
  <Words>283</Words>
  <Application>Microsoft Office PowerPoint</Application>
  <PresentationFormat>Diavetítés a képernyőre (4:3 oldalarány)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Sétatér</vt:lpstr>
      <vt:lpstr>PET PALACK PROJEKT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PALACK PROJEKT</dc:title>
  <dc:creator>Csete Balázs Általános Iskola</dc:creator>
  <cp:keywords>PET, palack, Csete Balázs, Jászkisér, Petőfi Sándor, Pély, Általános Iskola, 2010, http:/csetebalazs-iskola.hu</cp:keywords>
  <dc:description>PET, palack, Csete Balázs, Jászkisér, Petőfi Sándor, Pély, Általános Iskola, 2010, http://csetebalazs-iskola.hu</dc:description>
  <cp:lastModifiedBy>Szórád László</cp:lastModifiedBy>
  <cp:revision>47</cp:revision>
  <dcterms:created xsi:type="dcterms:W3CDTF">2010-04-28T18:10:32Z</dcterms:created>
  <dcterms:modified xsi:type="dcterms:W3CDTF">2010-05-24T23:20:05Z</dcterms:modified>
</cp:coreProperties>
</file>